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39" r:id="rId2"/>
  </p:sldMasterIdLst>
  <p:notesMasterIdLst>
    <p:notesMasterId r:id="rId19"/>
  </p:notesMasterIdLst>
  <p:handoutMasterIdLst>
    <p:handoutMasterId r:id="rId20"/>
  </p:handoutMasterIdLst>
  <p:sldIdLst>
    <p:sldId id="256" r:id="rId3"/>
    <p:sldId id="257" r:id="rId4"/>
    <p:sldId id="276" r:id="rId5"/>
    <p:sldId id="277" r:id="rId6"/>
    <p:sldId id="278" r:id="rId7"/>
    <p:sldId id="279" r:id="rId8"/>
    <p:sldId id="268" r:id="rId9"/>
    <p:sldId id="280" r:id="rId10"/>
    <p:sldId id="287" r:id="rId11"/>
    <p:sldId id="281" r:id="rId12"/>
    <p:sldId id="282" r:id="rId13"/>
    <p:sldId id="283" r:id="rId14"/>
    <p:sldId id="284" r:id="rId15"/>
    <p:sldId id="285" r:id="rId16"/>
    <p:sldId id="286" r:id="rId17"/>
    <p:sldId id="270" r:id="rId18"/>
  </p:sldIdLst>
  <p:sldSz cx="12188825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3792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3168">
          <p15:clr>
            <a:srgbClr val="A4A3A4"/>
          </p15:clr>
        </p15:guide>
        <p15:guide id="5" pos="3839">
          <p15:clr>
            <a:srgbClr val="A4A3A4"/>
          </p15:clr>
        </p15:guide>
        <p15:guide id="6" pos="815">
          <p15:clr>
            <a:srgbClr val="A4A3A4"/>
          </p15:clr>
        </p15:guide>
        <p15:guide id="7" pos="6863">
          <p15:clr>
            <a:srgbClr val="A4A3A4"/>
          </p15:clr>
        </p15:guide>
        <p15:guide id="8" pos="959">
          <p15:clr>
            <a:srgbClr val="A4A3A4"/>
          </p15:clr>
        </p15:guide>
        <p15:guide id="9" pos="6719">
          <p15:clr>
            <a:srgbClr val="A4A3A4"/>
          </p15:clr>
        </p15:guide>
        <p15:guide id="10" pos="4991">
          <p15:clr>
            <a:srgbClr val="A4A3A4"/>
          </p15:clr>
        </p15:guide>
        <p15:guide id="11" pos="671">
          <p15:clr>
            <a:srgbClr val="A4A3A4"/>
          </p15:clr>
        </p15:guide>
        <p15:guide id="12" pos="7007">
          <p15:clr>
            <a:srgbClr val="A4A3A4"/>
          </p15:clr>
        </p15:guide>
        <p15:guide id="13" pos="3503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0" autoAdjust="0"/>
    <p:restoredTop sz="85435" autoAdjust="0"/>
  </p:normalViewPr>
  <p:slideViewPr>
    <p:cSldViewPr>
      <p:cViewPr varScale="1">
        <p:scale>
          <a:sx n="63" d="100"/>
          <a:sy n="63" d="100"/>
        </p:scale>
        <p:origin x="-996" y="-102"/>
      </p:cViewPr>
      <p:guideLst>
        <p:guide orient="horz" pos="2160"/>
        <p:guide orient="horz" pos="3792"/>
        <p:guide orient="horz" pos="1152"/>
        <p:guide orient="horz" pos="3168"/>
        <p:guide pos="3839"/>
        <p:guide pos="815"/>
        <p:guide pos="6863"/>
        <p:guide pos="959"/>
        <p:guide pos="6719"/>
        <p:guide pos="4991"/>
        <p:guide pos="671"/>
        <p:guide pos="70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1458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59ACC-BB8B-40BD-9C3D-7515A99833BA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2B09C-4EB4-4858-8C5D-928515EB5FA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1470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B3F5D-6129-4745-AD27-E1F8E3F0C4BE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40D2E-0C1A-4418-8763-9BB732EB1D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636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3A2CC701-D80A-463B-8415-A85485312088}" type="slidenum">
              <a:rPr lang="en-US" sz="1200" b="0" i="0">
                <a:latin typeface="Constantia"/>
                <a:ea typeface="+mn-ea"/>
                <a:cs typeface="+mn-cs"/>
              </a:rPr>
              <a:pPr algn="r" defTabSz="914400">
                <a:buNone/>
              </a:pPr>
              <a:t>2</a:t>
            </a:fld>
            <a:endParaRPr lang="en-US" sz="1200" b="0" i="0"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79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3A2CC701-D80A-463B-8415-A85485312088}" type="slidenum">
              <a:rPr lang="en-US" sz="1200" b="0" i="0">
                <a:latin typeface="Constantia"/>
                <a:ea typeface="+mn-ea"/>
                <a:cs typeface="+mn-cs"/>
              </a:rPr>
              <a:pPr algn="r" defTabSz="914400">
                <a:buNone/>
              </a:pPr>
              <a:t>3</a:t>
            </a:fld>
            <a:endParaRPr lang="en-US" sz="1200" b="0" i="0"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793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3A2CC701-D80A-463B-8415-A85485312088}" type="slidenum">
              <a:rPr lang="en-US" sz="1200" b="0" i="0">
                <a:latin typeface="Constantia"/>
                <a:ea typeface="+mn-ea"/>
                <a:cs typeface="+mn-cs"/>
              </a:rPr>
              <a:pPr algn="r" defTabSz="914400">
                <a:buNone/>
              </a:pPr>
              <a:t>4</a:t>
            </a:fld>
            <a:endParaRPr lang="en-US" sz="1200" b="0" i="0"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7938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3A2CC701-D80A-463B-8415-A85485312088}" type="slidenum">
              <a:rPr lang="en-US" sz="1200" b="0" i="0">
                <a:latin typeface="Constantia"/>
                <a:ea typeface="+mn-ea"/>
                <a:cs typeface="+mn-cs"/>
              </a:rPr>
              <a:pPr algn="r" defTabSz="914400">
                <a:buNone/>
              </a:pPr>
              <a:t>5</a:t>
            </a:fld>
            <a:endParaRPr lang="en-US" sz="1200" b="0" i="0">
              <a:latin typeface="Constant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793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40D2E-0C1A-4418-8763-9BB732EB1D20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40D2E-0C1A-4418-8763-9BB732EB1D20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5074" y="0"/>
            <a:ext cx="8633751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6074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7988" y="533400"/>
            <a:ext cx="6805427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1425" y="3539864"/>
            <a:ext cx="681792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6260" y="6557946"/>
            <a:ext cx="2669257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2/25/2016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8221" y="6557946"/>
            <a:ext cx="3902613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5109" y="6556248"/>
            <a:ext cx="784244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4E5243-F52A-4D37-9694-EB26C6C31910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5325" y="274956"/>
            <a:ext cx="2031471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441" y="274643"/>
            <a:ext cx="802431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5615" y="6557946"/>
            <a:ext cx="2669257" cy="226902"/>
          </a:xfrm>
        </p:spPr>
        <p:txBody>
          <a:bodyPr/>
          <a:lstStyle>
            <a:extLst/>
          </a:lstStyle>
          <a:p>
            <a:fld id="{3A77B6E1-634A-48DC-9E8B-D894023267EF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441" y="6556248"/>
            <a:ext cx="487553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7156" y="6553200"/>
            <a:ext cx="78424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ABB9F7-FE8F-4CB7-B90F-B7A115B006F6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2E8EBC-E876-4F75-A8E2-294E580032C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029" y="2821838"/>
            <a:ext cx="8338479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029" y="1905001"/>
            <a:ext cx="8338479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7343" y="6556810"/>
            <a:ext cx="2669257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101A9C7-C274-4F50-89C9-83BDB06EDB81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208" y="6556810"/>
            <a:ext cx="3859795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6264" y="6555112"/>
            <a:ext cx="784244" cy="228600"/>
          </a:xfrm>
        </p:spPr>
        <p:txBody>
          <a:bodyPr/>
          <a:lstStyle>
            <a:extLst/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320040"/>
            <a:ext cx="9653549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4692698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0293" y="1600201"/>
            <a:ext cx="4692698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952B5-7A2F-4CC8-B7CE-9234E21C2837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320040"/>
            <a:ext cx="9653549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441" y="5867400"/>
            <a:ext cx="4692698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0293" y="5867400"/>
            <a:ext cx="4692698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441" y="1711840"/>
            <a:ext cx="4692698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0293" y="1711840"/>
            <a:ext cx="4692698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DA07A-9201-4B4B-BAF2-015AFA30F520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B73BC-B049-4115-A692-8D63A059BF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320040"/>
            <a:ext cx="9653549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1A9C7-C274-4F50-89C9-83BDB06EDB81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CB67DBB-F8DB-48F4-997A-49FAD7ECC765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28600"/>
            <a:ext cx="7861792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441" y="1497416"/>
            <a:ext cx="7861792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441" y="2133600"/>
            <a:ext cx="9649486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13884F-698C-4153-AB67-9A0F214F106F}" type="datetimeFigureOut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7FEA86-1680-48AE-B31F-3E3431F3A32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084" y="1004669"/>
            <a:ext cx="57578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402" y="998817"/>
            <a:ext cx="57578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3593" y="1143000"/>
            <a:ext cx="4570809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3593" y="3283634"/>
            <a:ext cx="4570809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1A9C7-C274-4F50-89C9-83BDB06EDB81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679" y="1041002"/>
            <a:ext cx="560686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68369" y="0"/>
            <a:ext cx="1320456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441" y="320040"/>
            <a:ext cx="9649486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441" y="1609416"/>
            <a:ext cx="9649486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59774" y="6557946"/>
            <a:ext cx="2669257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101A9C7-C274-4F50-89C9-83BDB06EDB81}" type="datetime1">
              <a:rPr lang="ru-RU" smtClean="0"/>
              <a:pPr/>
              <a:t>25.02.2016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441" y="6557946"/>
            <a:ext cx="487553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3093" y="6556248"/>
            <a:ext cx="784244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BBE7942-5B1B-4E74-B3CD-25BF9B0ABE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8E7765E17F05F3249F4350C78D6D5895A1AC7B7FB036067649F44A62FB4D5D13CA56314CF8797EFX9ACC" TargetMode="External"/><Relationship Id="rId2" Type="http://schemas.openxmlformats.org/officeDocument/2006/relationships/hyperlink" Target="consultantplus://offline/ref=F8E7765E17F05F3249F4350C78D6D5895A1DC7BBF4036067649F44A62FB4D5D13CA56314CF8691EBX9A3C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consultantplus://offline/ref=0D687EDDBFD639DB4406AA2CEF7742E94D81C6667ED3068919A2B5A123036C275D483427CBDCDF7035B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8E7765E17F05F3249F4350C78D6D5895A1DC7BBF4036067649F44A62FB4D5D13CA56314CF8592E6X9A2C" TargetMode="External"/><Relationship Id="rId2" Type="http://schemas.openxmlformats.org/officeDocument/2006/relationships/hyperlink" Target="consultantplus://offline/ref=0D687EDDBFD639DB4406AA2CEF7742E94E84CB6C75DE5B8311FBB9A3240C33305A013826CBDDD8007430B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consultantplus://offline/ref=F8E7765E17F05F3249F4350C78D6D5895A1DC7BBF4036067649F44A62FB4D5D13CA56314CF869EEEX9A1C" TargetMode="External"/><Relationship Id="rId4" Type="http://schemas.openxmlformats.org/officeDocument/2006/relationships/hyperlink" Target="consultantplus://offline/ref=F8E7765E17F05F3249F4350C78D6D5895A1DC7BBF4036067649F44A62FB4D5D13CA56314CF8690EAX9A6C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6B4DA2E4122E38BA5013FEF5A2774E52D50963EEFE9D2E01C58FA09C71D5711718C839A118D775D2B3r5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93686" y="571480"/>
            <a:ext cx="9858412" cy="257176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Нормативно-правовое регулирование временного трудоустройства несовершеннолетних граждан в возрасте от 14 до 18 лет в свободное от учебы время</a:t>
            </a:r>
            <a:endParaRPr lang="ru-RU" sz="400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0810" y="4500570"/>
            <a:ext cx="9144000" cy="1319214"/>
          </a:xfrm>
        </p:spPr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r>
              <a:rPr lang="ru-RU" sz="2800" b="0" i="0" cap="none" baseline="0" dirty="0" smtClean="0">
                <a:solidFill>
                  <a:schemeClr val="tx1"/>
                </a:solidFill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ГКУ Амурской области</a:t>
            </a:r>
            <a:r>
              <a:rPr lang="ru-RU" sz="2800" b="0" i="0" cap="none" dirty="0" smtClean="0">
                <a:solidFill>
                  <a:schemeClr val="tx1"/>
                </a:solidFill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 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2800" b="0" i="0" cap="none" dirty="0" smtClean="0">
                <a:solidFill>
                  <a:schemeClr val="tx1"/>
                </a:solidFill>
                <a:effectLst>
                  <a:outerShdw blurRad="50800" dist="25400" dir="2700000" algn="tr">
                    <a:srgbClr val="626817">
                      <a:alpha val="50000"/>
                      <a:lumMod val="50000"/>
                    </a:srgbClr>
                  </a:outerShdw>
                </a:effectLst>
                <a:latin typeface="Constantia"/>
              </a:rPr>
              <a:t>ЦЗН Тамбовского района</a:t>
            </a:r>
            <a:endParaRPr lang="ru-RU" sz="2800" b="0" i="0" cap="none" baseline="0" dirty="0">
              <a:solidFill>
                <a:schemeClr val="tx1"/>
              </a:solidFill>
              <a:effectLst>
                <a:outerShdw blurRad="50800" dist="25400" dir="2700000" algn="tr">
                  <a:srgbClr val="626817">
                    <a:alpha val="50000"/>
                    <a:lumMod val="50000"/>
                  </a:srgbClr>
                </a:outerShdw>
              </a:effectLst>
              <a:latin typeface="Constantia"/>
            </a:endParaRPr>
          </a:p>
        </p:txBody>
      </p:sp>
      <p:pic>
        <p:nvPicPr>
          <p:cNvPr id="4" name="Рисунок 3" descr="rabo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5850" y="3643314"/>
            <a:ext cx="4495800" cy="2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2450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314" y="214290"/>
            <a:ext cx="9358314" cy="785818"/>
          </a:xfrm>
        </p:spPr>
        <p:txBody>
          <a:bodyPr/>
          <a:lstStyle/>
          <a:p>
            <a:pPr algn="ctr"/>
            <a:r>
              <a:rPr lang="ru-RU" sz="4000" dirty="0" smtClean="0"/>
              <a:t>Оплата труда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7934" y="714356"/>
            <a:ext cx="11572956" cy="5929354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>
                <a:cs typeface="Times New Roman" pitchFamily="18" charset="0"/>
              </a:rPr>
              <a:t>При повременной оплате труда заработная плата работникам в возрасте до 18 лет выплачивается с учетом сокращенной продолжительности работы. Работодатель может за счет собственных средств производить им доплаты до уровня оплаты труда работников соответствующих категорий при полной продолжительности ежедневной работы.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>
                <a:cs typeface="Times New Roman" pitchFamily="18" charset="0"/>
              </a:rPr>
              <a:t>При сдельной оплате труда труд работников, допущенных к сдельным работам, оплачивается по установленным сдельным расценкам. Работодатель также может устанавливать им за счет собственных средств доплату до тарифной ставки за время, на которое сокращается продолжительность их ежедневной работы.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>
                <a:cs typeface="Times New Roman" pitchFamily="18" charset="0"/>
              </a:rPr>
              <a:t>Оплата труда работников в возрасте до 18 лет, обучающихся в организациях, осуществляющих образовательную деятельность, и работающих в свободное от учебы время, производится пропорционально отработанному времени или в зависимости от выработки. Работодатель может устанавливать этим работникам доплаты к заработной плате за счет собственных средств. (Ст. 271 </a:t>
            </a:r>
            <a:r>
              <a:rPr lang="ru-RU" sz="2400" b="1" i="1" cap="none" dirty="0" err="1" smtClean="0">
                <a:cs typeface="Times New Roman" pitchFamily="18" charset="0"/>
              </a:rPr>
              <a:t>тк</a:t>
            </a:r>
            <a:r>
              <a:rPr lang="ru-RU" sz="2400" b="1" i="1" cap="none" dirty="0" smtClean="0">
                <a:cs typeface="Times New Roman" pitchFamily="18" charset="0"/>
              </a:rPr>
              <a:t> </a:t>
            </a:r>
            <a:r>
              <a:rPr lang="ru-RU" sz="2400" b="1" i="1" cap="none" dirty="0" err="1" smtClean="0">
                <a:cs typeface="Times New Roman" pitchFamily="18" charset="0"/>
              </a:rPr>
              <a:t>рф</a:t>
            </a:r>
            <a:r>
              <a:rPr lang="ru-RU" sz="2400" b="1" i="1" cap="none" dirty="0" smtClean="0">
                <a:cs typeface="Times New Roman" pitchFamily="18" charset="0"/>
              </a:rPr>
              <a:t>).</a:t>
            </a:r>
            <a:endParaRPr lang="ru-RU" sz="2400" cap="none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844" y="188640"/>
            <a:ext cx="9144000" cy="1071546"/>
          </a:xfrm>
        </p:spPr>
        <p:txBody>
          <a:bodyPr/>
          <a:lstStyle/>
          <a:p>
            <a:pPr algn="ctr"/>
            <a:r>
              <a:rPr lang="ru-RU" sz="3200" dirty="0" smtClean="0"/>
              <a:t>Запрет или ограничения на применение труда несовершеннолетних работников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5124" y="1571612"/>
            <a:ext cx="10858576" cy="4797758"/>
          </a:xfrm>
        </p:spPr>
        <p:txBody>
          <a:bodyPr>
            <a:normAutofit/>
          </a:bodyPr>
          <a:lstStyle/>
          <a:p>
            <a:pPr algn="l"/>
            <a:r>
              <a:rPr lang="ru-RU" sz="2600" b="1" i="1" cap="none" dirty="0" smtClean="0"/>
              <a:t>Для подростков допустимы работы, удовлетворяющие следующим условиям: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ru-RU" sz="2600" b="1" i="1" cap="none" dirty="0" smtClean="0"/>
              <a:t>Соответствуют возрастным и функциональным возможностям;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ru-RU" sz="2600" b="1" i="1" cap="none" dirty="0" smtClean="0"/>
              <a:t>Отсутствует неблагоприятное влияние на рост, развитие и состояние здоровья;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ru-RU" sz="2600" b="1" i="1" cap="none" dirty="0" smtClean="0"/>
              <a:t>Исключена повышенная опасность травматизма для себя и окружающих;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ru-RU" sz="2600" b="1" i="1" cap="none" dirty="0" smtClean="0"/>
              <a:t>Учтена повышенная чувствительность организма подростков к действию факторов производственной среды.</a:t>
            </a:r>
          </a:p>
          <a:p>
            <a:pPr algn="l"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248" y="214290"/>
            <a:ext cx="1107289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Работы, к которым запрещается привлекать лиц, не достигших 18 лет, указаны в </a:t>
            </a:r>
            <a:r>
              <a:rPr lang="ru-RU" sz="2800" dirty="0" smtClean="0">
                <a:hlinkClick r:id="rId2"/>
              </a:rPr>
              <a:t>ст. 265</a:t>
            </a:r>
            <a:r>
              <a:rPr lang="ru-RU" sz="2800" dirty="0" smtClean="0"/>
              <a:t> ТК РФ. К ним относятся: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6496" y="1000108"/>
            <a:ext cx="11358642" cy="5500726"/>
          </a:xfrm>
        </p:spPr>
        <p:txBody>
          <a:bodyPr>
            <a:normAutofit fontScale="92500"/>
          </a:bodyPr>
          <a:lstStyle/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Работы с вредными и (или) опасными условиями труда, подземные работы. </a:t>
            </a:r>
            <a:r>
              <a:rPr lang="ru-RU" sz="2400" b="1" i="1" cap="none" dirty="0" smtClean="0">
                <a:hlinkClick r:id="rId3"/>
              </a:rPr>
              <a:t>Перечень</a:t>
            </a:r>
            <a:r>
              <a:rPr lang="ru-RU" sz="2400" b="1" i="1" cap="none" dirty="0" smtClean="0"/>
              <a:t>  работ и работ , при выполнении которых запрещается применение труда лиц моложе 18 лет, утвержден постановлением правительства РФ от 25.02.2000 №163</a:t>
            </a:r>
            <a:r>
              <a:rPr lang="ru-RU" sz="2400" b="1" i="1" dirty="0" smtClean="0"/>
              <a:t>.</a:t>
            </a:r>
            <a:endParaRPr lang="ru-RU" sz="2400" b="1" i="1" cap="none" dirty="0" smtClean="0"/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Работы, выполнение которых может причинить вред здоровью и нравственному развитию несовершеннолетних (игорный бизнес, работа в ночных кабаре и клубах, производство спиртных напитков, табачных изделий, наркотических и иных токсических препаратов, материалов эротического содержания, перевозка данных товаров и торговля ими).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Несовершеннолетним работникам запрещается переноска и передвижение тяжестей превышающих установленные для них предельные нормы. </a:t>
            </a:r>
            <a:r>
              <a:rPr lang="ru-RU" sz="2400" b="1" i="1" cap="none" dirty="0" smtClean="0">
                <a:hlinkClick r:id="rId4"/>
              </a:rPr>
              <a:t>Нормы</a:t>
            </a:r>
            <a:r>
              <a:rPr lang="ru-RU" sz="2400" b="1" i="1" cap="none" dirty="0" smtClean="0"/>
              <a:t> предельно допустимых нагрузок для лиц моложе восемнадцати лет при подъеме и перемещении тяжестей вручную утверждены постановлением </a:t>
            </a:r>
            <a:r>
              <a:rPr lang="ru-RU" sz="2400" b="1" i="1" cap="none" dirty="0" err="1" smtClean="0"/>
              <a:t>минтруда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россии</a:t>
            </a:r>
            <a:r>
              <a:rPr lang="ru-RU" sz="2400" b="1" i="1" cap="none" dirty="0" smtClean="0"/>
              <a:t> от 07.04.1999 № 7.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body" idx="1"/>
          </p:nvPr>
        </p:nvSpPr>
        <p:spPr>
          <a:xfrm>
            <a:off x="1093752" y="357188"/>
            <a:ext cx="10072758" cy="5654675"/>
          </a:xfrm>
        </p:spPr>
        <p:txBody>
          <a:bodyPr>
            <a:normAutofit/>
          </a:bodyPr>
          <a:lstStyle/>
          <a:p>
            <a:pPr algn="l"/>
            <a:r>
              <a:rPr lang="ru-RU" sz="2400" b="1" i="1" cap="none" dirty="0" smtClean="0"/>
              <a:t>Согласно </a:t>
            </a:r>
            <a:r>
              <a:rPr lang="ru-RU" sz="2400" b="1" i="1" cap="none" dirty="0" smtClean="0">
                <a:hlinkClick r:id="rId2"/>
              </a:rPr>
              <a:t>ст. </a:t>
            </a:r>
            <a:r>
              <a:rPr lang="ru-RU" sz="2400" b="1" i="1" cap="none" dirty="0" smtClean="0">
                <a:solidFill>
                  <a:schemeClr val="accent1"/>
                </a:solidFill>
                <a:hlinkClick r:id="rId2"/>
              </a:rPr>
              <a:t>268</a:t>
            </a:r>
            <a:r>
              <a:rPr lang="ru-RU" sz="2400" b="1" i="1" cap="none" dirty="0" smtClean="0"/>
              <a:t> ТК РФ несовершеннолетних работников запрещается: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dirty="0"/>
              <a:t>н</a:t>
            </a:r>
            <a:r>
              <a:rPr lang="ru-RU" sz="2400" b="1" i="1" cap="none" dirty="0" smtClean="0"/>
              <a:t>аправлять в командировки;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привлекать к сверхурочной работе, работе в ночное время, в выходные и нерабочие праздничные дни. </a:t>
            </a:r>
          </a:p>
          <a:p>
            <a:pPr algn="l">
              <a:buFontTx/>
              <a:buChar char="-"/>
            </a:pPr>
            <a:endParaRPr lang="ru-RU" sz="2400" b="1" i="1" cap="none" dirty="0" smtClean="0"/>
          </a:p>
          <a:p>
            <a:pPr algn="l"/>
            <a:r>
              <a:rPr lang="ru-RU" sz="2400" b="1" i="1" cap="none" dirty="0" smtClean="0"/>
              <a:t>Кроме того, лица, не достигшие 18 лет, не могут привлекаться к работе: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dirty="0"/>
              <a:t>п</a:t>
            </a:r>
            <a:r>
              <a:rPr lang="ru-RU" sz="2400" b="1" i="1" cap="none" dirty="0" smtClean="0"/>
              <a:t>о совместительству (</a:t>
            </a:r>
            <a:r>
              <a:rPr lang="ru-RU" sz="2400" b="1" i="1" cap="none" dirty="0" smtClean="0">
                <a:hlinkClick r:id="rId3"/>
              </a:rPr>
              <a:t>ч. 5 ст. 282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тк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рф</a:t>
            </a:r>
            <a:r>
              <a:rPr lang="ru-RU" sz="2400" b="1" i="1" cap="none" dirty="0" smtClean="0"/>
              <a:t>);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вахтовым методом (</a:t>
            </a:r>
            <a:r>
              <a:rPr lang="ru-RU" sz="2400" b="1" i="1" cap="none" dirty="0" smtClean="0">
                <a:hlinkClick r:id="rId4"/>
              </a:rPr>
              <a:t>ст. 298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тк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рф</a:t>
            </a:r>
            <a:r>
              <a:rPr lang="ru-RU" sz="2400" b="1" i="1" cap="none" dirty="0" smtClean="0"/>
              <a:t>);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в религиозных организациях (</a:t>
            </a:r>
            <a:r>
              <a:rPr lang="ru-RU" sz="2400" b="1" i="1" cap="none" dirty="0" smtClean="0">
                <a:hlinkClick r:id="rId5"/>
              </a:rPr>
              <a:t>ч. 2 ст. 342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тк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рф</a:t>
            </a:r>
            <a:r>
              <a:rPr lang="ru-RU" sz="2400" b="1" i="1" cap="none" dirty="0" smtClean="0"/>
              <a:t>).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1764" y="357166"/>
            <a:ext cx="11476250" cy="5655014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dirty="0" smtClean="0">
                <a:solidFill>
                  <a:schemeClr val="accent1"/>
                </a:solidFill>
              </a:rPr>
              <a:t>Обеспечение средствами индивидуальной защиты</a:t>
            </a:r>
          </a:p>
          <a:p>
            <a:pPr algn="ctr"/>
            <a:endParaRPr lang="ru-RU" sz="2800" cap="none" dirty="0" smtClean="0">
              <a:solidFill>
                <a:schemeClr val="accent1"/>
              </a:solidFill>
            </a:endParaRP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На работах, связанных с загрязнением, работникам (подросткам) бесплатно выдаются прошедшие обязательную сертификацию или декларирование соответствия специальная одежда, специальная обувь и другие средства индивидуальной защиты, а также смывающие и (или) обезвреживающие средства в соответствии с типовыми нормами, которые устанавливаются в порядке, определяемом правительством российской федерации.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Работодатель за счет своих средств обязан в соответствии с установленными нормами обеспечивать своевременную выдачу специальной одежды, специальной обуви и других средств индивидуальной защиты, а также их хранение, стирку, сушку, ремонт и замену.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5190" y="857232"/>
            <a:ext cx="91440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Расторжение трудового договора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5124" y="1571612"/>
            <a:ext cx="10429948" cy="4071966"/>
          </a:xfrm>
        </p:spPr>
        <p:txBody>
          <a:bodyPr>
            <a:normAutofit/>
          </a:bodyPr>
          <a:lstStyle/>
          <a:p>
            <a:pPr algn="l"/>
            <a:r>
              <a:rPr lang="ru-RU" sz="2400" b="1" i="1" cap="none" dirty="0" smtClean="0"/>
              <a:t>Расторжение трудового договора с работниками в возрасте до восемнадцати лет по инициативе работодателя (за исключением случая ликвидации организации или прекращения деятельности индивидуальным предпринимателем) помимо соблюдения общего порядка допускается только с согласия соответствующей государственной инспекции труда и комиссии по делам несовершеннолетних и  защите их прав (ст. 269 </a:t>
            </a:r>
            <a:r>
              <a:rPr lang="ru-RU" sz="2400" b="1" i="1" cap="none" dirty="0" err="1" smtClean="0"/>
              <a:t>тк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рф</a:t>
            </a:r>
            <a:r>
              <a:rPr lang="ru-RU" sz="2400" b="1" i="1" cap="none" dirty="0" smtClean="0"/>
              <a:t>).</a:t>
            </a:r>
          </a:p>
          <a:p>
            <a:pPr algn="l"/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214422"/>
            <a:ext cx="91440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300" b="0" i="1" dirty="0" smtClean="0"/>
              <a:t>Спасибо</a:t>
            </a:r>
            <a:r>
              <a:rPr lang="ru-RU" sz="6300" i="1" dirty="0" smtClean="0"/>
              <a:t> за внимание!</a:t>
            </a:r>
            <a:endParaRPr lang="ru-RU" sz="6300" i="1" dirty="0"/>
          </a:p>
        </p:txBody>
      </p:sp>
      <p:pic>
        <p:nvPicPr>
          <p:cNvPr id="1026" name="Picture 2" descr="C:\Users\Лидия\Desktop\podrost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6140" y="2779400"/>
            <a:ext cx="4286250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35359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9372" y="357166"/>
            <a:ext cx="11521280" cy="928694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800" i="1" dirty="0" smtClean="0">
                <a:effectLst>
                  <a:outerShdw blurRad="38100" dist="38100" dir="2700000" algn="br">
                    <a:srgbClr val="626817">
                      <a:alpha val="43000"/>
                      <a:lumMod val="50000"/>
                    </a:srgbClr>
                  </a:outerShdw>
                </a:effectLst>
              </a:rPr>
              <a:t>Динамика трудоустройства несовершеннолетних граждан за 2010 – </a:t>
            </a:r>
            <a:r>
              <a:rPr lang="ru-RU" sz="2800" i="1" dirty="0" smtClean="0">
                <a:effectLst>
                  <a:outerShdw blurRad="38100" dist="38100" dir="2700000" algn="br">
                    <a:srgbClr val="626817">
                      <a:alpha val="43000"/>
                      <a:lumMod val="50000"/>
                    </a:srgbClr>
                  </a:outerShdw>
                </a:effectLst>
              </a:rPr>
              <a:t>2015 </a:t>
            </a:r>
            <a:r>
              <a:rPr lang="ru-RU" sz="2800" i="1" dirty="0" smtClean="0">
                <a:effectLst>
                  <a:outerShdw blurRad="38100" dist="38100" dir="2700000" algn="br">
                    <a:srgbClr val="626817">
                      <a:alpha val="43000"/>
                      <a:lumMod val="50000"/>
                    </a:srgbClr>
                  </a:outerShdw>
                </a:effectLst>
              </a:rPr>
              <a:t>годы</a:t>
            </a:r>
            <a:endParaRPr lang="ru-RU" sz="2800" b="1" i="1" baseline="0" dirty="0">
              <a:solidFill>
                <a:schemeClr val="tx1"/>
              </a:solidFill>
              <a:effectLst>
                <a:outerShdw blurRad="38100" dist="38100" dir="2700000" algn="br">
                  <a:srgbClr val="626817">
                    <a:alpha val="43000"/>
                    <a:lumMod val="50000"/>
                  </a:srgbClr>
                </a:outerShdw>
              </a:effectLst>
              <a:latin typeface="Constantia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74302644"/>
              </p:ext>
            </p:extLst>
          </p:nvPr>
        </p:nvGraphicFramePr>
        <p:xfrm>
          <a:off x="333771" y="1857364"/>
          <a:ext cx="11017226" cy="3909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794"/>
                <a:gridCol w="1703219"/>
                <a:gridCol w="2696763"/>
                <a:gridCol w="2554829"/>
                <a:gridCol w="2387621"/>
              </a:tblGrid>
              <a:tr h="207090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чел.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Выплачено средств материальной поддержки ЦЗН, тыс.руб.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Times New Roman"/>
                          <a:ea typeface="Calibri"/>
                          <a:cs typeface="Times New Roman"/>
                        </a:rPr>
                        <a:t>Выплаченная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заработная плата работодателями, тыс. руб.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Заключено договоров с работодателями, шт.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3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2012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76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+mj-lt"/>
                          <a:ea typeface="Calibri"/>
                          <a:cs typeface="Times New Roman"/>
                        </a:rPr>
                        <a:t>109,3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+mj-lt"/>
                          <a:ea typeface="Calibri"/>
                          <a:cs typeface="Times New Roman"/>
                        </a:rPr>
                        <a:t>454,3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+mj-lt"/>
                          <a:ea typeface="Calibri"/>
                          <a:cs typeface="Times New Roman"/>
                        </a:rPr>
                        <a:t>13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3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2013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59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84,4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370,6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5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2014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69,7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+mj-lt"/>
                          <a:ea typeface="Calibri"/>
                          <a:cs typeface="Times New Roman"/>
                        </a:rPr>
                        <a:t>461,7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5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j-lt"/>
                          <a:ea typeface="Calibri"/>
                          <a:cs typeface="Times New Roman"/>
                        </a:rPr>
                        <a:t>2015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j-lt"/>
                          <a:ea typeface="Calibri"/>
                          <a:cs typeface="Times New Roman"/>
                        </a:rPr>
                        <a:t>30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j-lt"/>
                          <a:ea typeface="Calibri"/>
                          <a:cs typeface="Times New Roman"/>
                        </a:rPr>
                        <a:t>25,3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j-lt"/>
                          <a:ea typeface="Calibri"/>
                          <a:cs typeface="Times New Roman"/>
                        </a:rPr>
                        <a:t>220,2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ru-RU" sz="24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3411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3686" y="404664"/>
            <a:ext cx="11072890" cy="52400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500" dirty="0" smtClean="0"/>
              <a:t>Нормативными документами, регламентирующими труд несовершеннолетних являются: </a:t>
            </a:r>
            <a:endParaRPr lang="ru-RU" sz="2500" b="1" i="1" baseline="0" dirty="0">
              <a:solidFill>
                <a:schemeClr val="bg1"/>
              </a:solidFill>
              <a:effectLst>
                <a:outerShdw blurRad="38100" dist="38100" dir="2700000" algn="br">
                  <a:srgbClr val="626817">
                    <a:alpha val="43000"/>
                    <a:lumMod val="50000"/>
                  </a:srgbClr>
                </a:outerShdw>
              </a:effectLst>
              <a:latin typeface="Constanti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34" y="980728"/>
            <a:ext cx="11619126" cy="5877272"/>
          </a:xfrm>
        </p:spPr>
        <p:txBody>
          <a:bodyPr>
            <a:normAutofit fontScale="92500" lnSpcReduction="10000"/>
          </a:bodyPr>
          <a:lstStyle/>
          <a:p>
            <a:pPr lvl="0">
              <a:buFont typeface="Arial"/>
              <a:buChar char="•"/>
            </a:pPr>
            <a:r>
              <a:rPr lang="ru-RU" dirty="0" smtClean="0"/>
              <a:t>ТК РФ, где помимо общих требований имеется </a:t>
            </a:r>
            <a:r>
              <a:rPr lang="ru-RU" dirty="0" smtClean="0">
                <a:hlinkClick r:id="rId3"/>
              </a:rPr>
              <a:t>глава 42</a:t>
            </a:r>
            <a:r>
              <a:rPr lang="ru-RU" dirty="0" smtClean="0"/>
              <a:t> «Особенности регулирования труда работников в возрасте до восемнадцати лет»</a:t>
            </a:r>
          </a:p>
          <a:p>
            <a:pPr lvl="0">
              <a:buFont typeface="Arial"/>
              <a:buChar char="•"/>
            </a:pPr>
            <a:r>
              <a:rPr lang="ru-RU" sz="2600" i="1" dirty="0" smtClean="0">
                <a:latin typeface="+mj-lt"/>
                <a:ea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dirty="0" smtClean="0"/>
              <a:t>Министерства труда и социального развития Российской Федерации</a:t>
            </a:r>
            <a:r>
              <a:rPr lang="ru-RU" sz="2600" i="1" dirty="0" smtClean="0"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от 07.04.1999 № 7 «Об утверждении Норм предельно допустимых нагрузок для лиц моложе восемнадцати лет при подъеме и перемещении тяжестей вручную»</a:t>
            </a:r>
          </a:p>
          <a:p>
            <a:pPr>
              <a:buFont typeface="Arial"/>
              <a:buChar char="•"/>
            </a:pPr>
            <a:r>
              <a:rPr lang="ru-RU" sz="2600" i="1" dirty="0" smtClean="0"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Постановление Правительства Российской Федерации от 25.02.2000 № 163 «Об утверждении перечня тяжелых работ и работ с вредными или опасными условиями труда, при выполнении которых запрещается применение труда лиц моложе восемнадцати лет»</a:t>
            </a:r>
            <a:endParaRPr lang="ru-RU" sz="2600" i="1" dirty="0" smtClean="0">
              <a:effectLst/>
              <a:latin typeface="+mj-lt"/>
              <a:cs typeface="Times New Roman" pitchFamily="18" charset="0"/>
            </a:endParaRPr>
          </a:p>
          <a:p>
            <a:pPr>
              <a:buFont typeface="Arial"/>
              <a:buChar char="•"/>
            </a:pPr>
            <a:r>
              <a:rPr lang="ru-RU" sz="2600" i="1" dirty="0" smtClean="0">
                <a:latin typeface="+mj-lt"/>
                <a:cs typeface="Times New Roman" pitchFamily="18" charset="0"/>
              </a:rPr>
              <a:t>Федеральный закон от 24.07.1998  № 124-ФЗ «Об основных гарантиях прав ребенка в Российской Федерации», статья 11</a:t>
            </a:r>
          </a:p>
          <a:p>
            <a:pPr>
              <a:buFont typeface="Arial"/>
              <a:buChar char="•"/>
            </a:pPr>
            <a:r>
              <a:rPr lang="ru-RU" sz="2600" i="1" dirty="0" err="1" smtClean="0">
                <a:latin typeface="+mj-lt"/>
                <a:cs typeface="Times New Roman" pitchFamily="18" charset="0"/>
              </a:rPr>
              <a:t>СанПиН</a:t>
            </a:r>
            <a:r>
              <a:rPr lang="ru-RU" sz="2600" i="1" dirty="0" smtClean="0">
                <a:latin typeface="+mj-lt"/>
                <a:cs typeface="Times New Roman" pitchFamily="18" charset="0"/>
              </a:rPr>
              <a:t> 2.4.6.2553-09 «Санитарно-эпидемиологические требования к безопасности условий труда работников, не достигших 18-летнего возраста», утвержденные приказом Главного государственного врача Российской Федерации от 30.09.2009 № 58</a:t>
            </a:r>
            <a:endParaRPr lang="ru-RU" sz="2600" i="1" dirty="0" smtClean="0">
              <a:effectLst/>
              <a:latin typeface="+mj-lt"/>
              <a:cs typeface="Times New Roman" pitchFamily="18" charset="0"/>
            </a:endParaRPr>
          </a:p>
          <a:p>
            <a:pPr>
              <a:buFont typeface="Arial"/>
              <a:buChar char="•"/>
            </a:pPr>
            <a:endParaRPr lang="ru-RU" sz="3600" dirty="0">
              <a:effectLst>
                <a:outerShdw blurRad="50800" dist="38100" dir="2700000" algn="tr">
                  <a:srgbClr val="626817">
                    <a:alpha val="43000"/>
                    <a:lumMod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226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3686" y="357166"/>
            <a:ext cx="10655474" cy="107157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 smtClean="0"/>
              <a:t>Возраст несовершеннолетних работников и другие условия, при наличии которых разрешается заключать с ними трудовой договор</a:t>
            </a:r>
            <a:endParaRPr lang="ru-RU" sz="2400" b="1" i="1" baseline="0" dirty="0">
              <a:solidFill>
                <a:schemeClr val="tx1"/>
              </a:solidFill>
              <a:effectLst>
                <a:outerShdw blurRad="38100" dist="38100" dir="2700000" algn="br">
                  <a:srgbClr val="626817">
                    <a:alpha val="43000"/>
                    <a:lumMod val="50000"/>
                  </a:srgbClr>
                </a:outerShdw>
              </a:effectLst>
              <a:latin typeface="Constanti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058" y="1571612"/>
            <a:ext cx="11644394" cy="5072098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i="1" dirty="0" smtClean="0">
                <a:latin typeface="+mj-lt"/>
              </a:rPr>
              <a:t>Согласно ст. 63 ТК РФ заключение трудового договора допускается с лицами, достигшими возраста 16 лет.</a:t>
            </a:r>
          </a:p>
          <a:p>
            <a:r>
              <a:rPr lang="ru-RU" sz="2600" b="1" i="1" dirty="0" smtClean="0">
                <a:latin typeface="+mj-lt"/>
              </a:rPr>
              <a:t>С согласия одного из родителей (попечителя) и органа опеки и попечительства трудовой договор может быть заключен с лицом, получающим общее образование и достигшим возраста 14 лет, </a:t>
            </a:r>
            <a:endParaRPr lang="ru-RU" sz="2600" b="1" i="1" dirty="0" smtClean="0">
              <a:effectLst/>
              <a:latin typeface="+mj-lt"/>
            </a:endParaRPr>
          </a:p>
          <a:p>
            <a:r>
              <a:rPr lang="ru-RU" sz="2600" b="1" i="1" dirty="0" smtClean="0">
                <a:latin typeface="+mj-lt"/>
              </a:rPr>
              <a:t>Согласно ст. 70 ТК РФ для несовершеннолетних  не устанавливается испытание при приеме на работу.</a:t>
            </a:r>
          </a:p>
          <a:p>
            <a:r>
              <a:rPr lang="ru-RU" sz="2600" b="1" i="1" dirty="0" smtClean="0">
                <a:latin typeface="+mj-lt"/>
              </a:rPr>
              <a:t>Обязательным условием заключения трудового договора с лицами в возрасте до 18 лет независимо от их трудовой функции является прохождение ими предварительного медицинского осмотра (ст. 69, ст. 266 ТК РФ). </a:t>
            </a:r>
          </a:p>
          <a:p>
            <a:r>
              <a:rPr lang="ru-RU" sz="2600" b="1" i="1" dirty="0" smtClean="0">
                <a:latin typeface="+mj-lt"/>
              </a:rPr>
              <a:t>Медицинские осмотры осуществляются за счет средств работодателя (ч. 2 ст. 266 ТК РФ).</a:t>
            </a:r>
          </a:p>
          <a:p>
            <a:r>
              <a:rPr lang="ru-RU" sz="2600" b="1" i="1" dirty="0" smtClean="0">
                <a:latin typeface="+mj-lt"/>
              </a:rPr>
              <a:t>Подростки, не прошедшие медицинский осмотр и не имеющие медицинского заключения, к работе не допускаются.</a:t>
            </a:r>
          </a:p>
        </p:txBody>
      </p:sp>
    </p:spTree>
    <p:extLst>
      <p:ext uri="{BB962C8B-B14F-4D97-AF65-F5344CB8AC3E}">
        <p14:creationId xmlns:p14="http://schemas.microsoft.com/office/powerpoint/2010/main" xmlns="" val="532010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450810" y="571480"/>
            <a:ext cx="4805402" cy="22860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200" i="1" dirty="0" smtClean="0">
                <a:solidFill>
                  <a:srgbClr val="FFFF00"/>
                </a:solidFill>
              </a:rPr>
              <a:t>При организации временного трудоустройства несовершеннолетних граждан в свободное от учебы время, заключается с работником срочный трудовой договор</a:t>
            </a:r>
            <a:r>
              <a:rPr lang="ru-RU" sz="2200" dirty="0" smtClean="0">
                <a:solidFill>
                  <a:srgbClr val="FFFF00"/>
                </a:solidFill>
              </a:rPr>
              <a:t>.</a:t>
            </a:r>
            <a:endParaRPr lang="ru-RU" sz="2200" b="1" i="0" baseline="0" dirty="0">
              <a:solidFill>
                <a:srgbClr val="FFFF00"/>
              </a:solidFill>
              <a:effectLst>
                <a:outerShdw blurRad="38100" dist="38100" dir="2700000" algn="br">
                  <a:srgbClr val="626817">
                    <a:alpha val="43000"/>
                    <a:lumMod val="50000"/>
                  </a:srgbClr>
                </a:outerShdw>
              </a:effectLst>
              <a:latin typeface="Constantia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2"/>
          </p:nvPr>
        </p:nvSpPr>
        <p:spPr>
          <a:xfrm>
            <a:off x="522248" y="3581400"/>
            <a:ext cx="4643470" cy="2438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22908" y="357166"/>
            <a:ext cx="6391316" cy="5881711"/>
          </a:xfrm>
        </p:spPr>
        <p:txBody>
          <a:bodyPr>
            <a:noAutofit/>
          </a:bodyPr>
          <a:lstStyle/>
          <a:p>
            <a:r>
              <a:rPr lang="ru-RU" sz="2200" b="1" i="1" dirty="0" smtClean="0"/>
              <a:t>При заключении срочного трудового договора несовершеннолетний, поступающий на работу, предъявляет документы:</a:t>
            </a:r>
          </a:p>
          <a:p>
            <a:r>
              <a:rPr lang="ru-RU" sz="2200" b="1" i="1" dirty="0" smtClean="0"/>
              <a:t>- паспорт или иной документ, удостоверяющий личность;</a:t>
            </a:r>
          </a:p>
          <a:p>
            <a:r>
              <a:rPr lang="ru-RU" sz="2200" b="1" i="1" dirty="0" smtClean="0"/>
              <a:t>- трудовую книжку, за исключением случаев, когда трудовой договор заключается впервые; </a:t>
            </a:r>
          </a:p>
          <a:p>
            <a:r>
              <a:rPr lang="ru-RU" sz="2200" b="1" i="1" dirty="0" smtClean="0"/>
              <a:t>- страховое свидетельство государственного пенсионного страхования, за исключением случаев, когда трудовой договор заключается впервые;</a:t>
            </a:r>
          </a:p>
          <a:p>
            <a:r>
              <a:rPr lang="ru-RU" sz="2200" b="1" i="1" dirty="0" smtClean="0"/>
              <a:t>- медицинское заключение о состоянии здоровья</a:t>
            </a:r>
            <a:r>
              <a:rPr lang="ru-RU" sz="2400" b="1" i="1" dirty="0" smtClean="0"/>
              <a:t>.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48" y="3571876"/>
            <a:ext cx="4643470" cy="25717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85070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2" y="402276"/>
            <a:ext cx="9144000" cy="740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Оформление приема на работу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810" y="1285860"/>
            <a:ext cx="11501518" cy="4733940"/>
          </a:xfrm>
        </p:spPr>
        <p:txBody>
          <a:bodyPr>
            <a:noAutofit/>
          </a:bodyPr>
          <a:lstStyle/>
          <a:p>
            <a:r>
              <a:rPr lang="ru-RU" sz="2500" b="1" i="1" dirty="0" smtClean="0"/>
              <a:t>Прием на работу оформляется приказом (распоряжением) работодателя, изданным на основании заключенного трудового договора. Содержание приказа (распоряжения) работодателя должно соответствовать условиям заключенного трудового договора.</a:t>
            </a:r>
          </a:p>
          <a:p>
            <a:r>
              <a:rPr lang="ru-RU" sz="2500" b="1" i="1" dirty="0" smtClean="0"/>
              <a:t>При приеме на работу работодатель обязан ознакомить работника под роспись с правилами внутреннего трудового распорядка, иными локальными нормативными актами, непосредственно связанными с трудовой деятельностью работника, коллективным договором (ст. 68 ТК РФ). </a:t>
            </a:r>
          </a:p>
          <a:p>
            <a:r>
              <a:rPr lang="ru-RU" sz="2500" b="1" i="1" dirty="0" smtClean="0"/>
              <a:t>Провести инструктажи по охране труда – инструктаж вводный и на рабочем месте. 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422995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796" y="548680"/>
            <a:ext cx="10945216" cy="8086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Материальная ответственность</a:t>
            </a:r>
            <a:br>
              <a:rPr lang="ru-RU" sz="3600" dirty="0" smtClean="0"/>
            </a:b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810" y="1000108"/>
            <a:ext cx="11188218" cy="5165196"/>
          </a:xfrm>
        </p:spPr>
        <p:txBody>
          <a:bodyPr>
            <a:normAutofit/>
          </a:bodyPr>
          <a:lstStyle/>
          <a:p>
            <a:pPr marL="457200" indent="-457200" algn="l">
              <a:buFont typeface="Courier New" pitchFamily="49" charset="0"/>
              <a:buChar char="o"/>
            </a:pPr>
            <a:r>
              <a:rPr lang="ru-RU" sz="2400" b="1" i="1" cap="none" dirty="0" smtClean="0"/>
              <a:t>С работниками, которым не исполнилось 18 лет, не могут быть заключены письменные договоры О полной индивидуальной или коллективной материальной ответственности, то есть О возмещении ими работодателю причиненного  ущерба В полном размере за недостачу вверенного работникам имущества (ст. 244 </a:t>
            </a:r>
            <a:r>
              <a:rPr lang="ru-RU" sz="2400" b="1" i="1" cap="none" dirty="0" err="1" smtClean="0"/>
              <a:t>тк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рф</a:t>
            </a:r>
            <a:r>
              <a:rPr lang="ru-RU" sz="2400" b="1" i="1" cap="none" dirty="0" smtClean="0"/>
              <a:t>). 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ru-RU" sz="2400" b="1" i="1" cap="none" dirty="0" smtClean="0"/>
              <a:t>Они несут полную материальную ответственность только за умышленное причинение ущерба, за ущерб, причиненный в состоянии алкогольного, наркотического или токсического опьянения, а также в результате преступления или административного проступка (ст. 242 </a:t>
            </a:r>
            <a:r>
              <a:rPr lang="ru-RU" sz="2400" b="1" i="1" cap="none" dirty="0" err="1" smtClean="0"/>
              <a:t>тк</a:t>
            </a:r>
            <a:r>
              <a:rPr lang="ru-RU" sz="2400" b="1" i="1" cap="none" dirty="0" smtClean="0"/>
              <a:t> </a:t>
            </a:r>
            <a:r>
              <a:rPr lang="ru-RU" sz="2400" b="1" i="1" cap="none" dirty="0" err="1" smtClean="0"/>
              <a:t>рф</a:t>
            </a:r>
            <a:r>
              <a:rPr lang="ru-RU" sz="2400" b="1" i="1" cap="none" dirty="0" smtClean="0"/>
              <a:t>).</a:t>
            </a:r>
          </a:p>
          <a:p>
            <a:pPr marL="457200" indent="-457200" algn="l">
              <a:buFont typeface="Arial" pitchFamily="34" charset="0"/>
              <a:buChar char="•"/>
            </a:pPr>
            <a:endParaRPr lang="ru-RU" sz="2400" cap="none" dirty="0" smtClean="0"/>
          </a:p>
        </p:txBody>
      </p:sp>
    </p:spTree>
    <p:extLst>
      <p:ext uri="{BB962C8B-B14F-4D97-AF65-F5344CB8AC3E}">
        <p14:creationId xmlns:p14="http://schemas.microsoft.com/office/powerpoint/2010/main" xmlns="" val="254568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8066" y="214290"/>
            <a:ext cx="9144000" cy="714380"/>
          </a:xfrm>
        </p:spPr>
        <p:txBody>
          <a:bodyPr/>
          <a:lstStyle/>
          <a:p>
            <a:pPr algn="ctr"/>
            <a:r>
              <a:rPr lang="ru-RU" sz="4000" dirty="0" smtClean="0"/>
              <a:t>Рабочее время и время отдыха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248" y="1071546"/>
            <a:ext cx="11430080" cy="528641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b="1" i="1" cap="none" dirty="0" smtClean="0"/>
              <a:t>Согласно ст. 92 ТК РФ для несовершеннолетних работников установлена сокращенная продолжительность рабочего времени и дополнительные требования к режимам их труда: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ru-RU" sz="2400" b="1" i="1" cap="none" dirty="0" smtClean="0"/>
              <a:t>Для работников в возрасте до шестнадцати лет - не более 24 часов в неделю;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Для работников в возрасте от шестнадцати до восемнадцати лет - не более 35 часов в неделю;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Ежегодный основной оплачиваемый отпуск согласно ст. 267 ТК РФ) работникам в возрасте до восемнадцати лет предоставляется продолжительностью 31 календарный день в удобное для них время;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cap="none" dirty="0" smtClean="0"/>
              <a:t> Работникам, заключившим трудовой договор на срок до двух месяцев, предоставляются оплачиваемые отпуска или выплачивается компенсация при увольнении из расчета два рабочих дня за месяц работы</a:t>
            </a:r>
            <a:r>
              <a:rPr lang="ru-RU" sz="2400" b="1" i="1" dirty="0" smtClean="0"/>
              <a:t>.</a:t>
            </a:r>
            <a:endParaRPr lang="ru-RU" sz="2400" cap="none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812" y="260648"/>
            <a:ext cx="10369152" cy="576063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>Рабочее время и время отдыха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7788" y="980728"/>
            <a:ext cx="10081121" cy="5040560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smtClean="0"/>
              <a:t>Продолжительность </a:t>
            </a:r>
            <a:r>
              <a:rPr lang="ru-RU" sz="2400" b="1" i="1" dirty="0"/>
              <a:t>ежедневной работы (смены) не может превышать:</a:t>
            </a:r>
            <a:endParaRPr lang="ru-RU" sz="2400" b="1" dirty="0"/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dirty="0" smtClean="0"/>
              <a:t>для </a:t>
            </a:r>
            <a:r>
              <a:rPr lang="ru-RU" sz="2400" b="1" i="1" dirty="0"/>
              <a:t>работников в возрасте от пятнадцати до шестнадцати лет - 5 </a:t>
            </a:r>
            <a:r>
              <a:rPr lang="ru-RU" sz="2400" b="1" i="1" dirty="0" smtClean="0"/>
              <a:t>часов</a:t>
            </a:r>
            <a:r>
              <a:rPr lang="ru-RU" sz="2400" b="1" i="1" dirty="0"/>
              <a:t>;</a:t>
            </a:r>
            <a:endParaRPr lang="en-US" sz="2400" b="1" i="1" dirty="0" smtClean="0"/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dirty="0" smtClean="0"/>
              <a:t>в </a:t>
            </a:r>
            <a:r>
              <a:rPr lang="ru-RU" sz="2400" b="1" i="1" dirty="0"/>
              <a:t>возрасте от шестнадцати до восемнадцати лет - 7 </a:t>
            </a:r>
            <a:r>
              <a:rPr lang="ru-RU" sz="2400" b="1" i="1" dirty="0" smtClean="0"/>
              <a:t>часов.</a:t>
            </a:r>
            <a:endParaRPr lang="ru-RU" sz="2400" b="1" dirty="0"/>
          </a:p>
          <a:p>
            <a:pPr algn="l"/>
            <a:r>
              <a:rPr lang="ru-RU" sz="2400" b="1" i="1" dirty="0"/>
              <a:t>Д</a:t>
            </a:r>
            <a:r>
              <a:rPr lang="ru-RU" sz="2400" b="1" i="1" dirty="0" smtClean="0"/>
              <a:t>ля </a:t>
            </a:r>
            <a:r>
              <a:rPr lang="ru-RU" sz="2400" b="1" i="1" dirty="0"/>
              <a:t>обучающихся по основным общеобразовательным программам и образовательным программам среднего профессионального образования, совмещающих в течение учебного года получение образования с </a:t>
            </a:r>
            <a:r>
              <a:rPr lang="ru-RU" sz="2400" b="1" i="1" dirty="0" smtClean="0"/>
              <a:t>работой: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dirty="0" smtClean="0"/>
              <a:t>в </a:t>
            </a:r>
            <a:r>
              <a:rPr lang="ru-RU" sz="2400" b="1" i="1" dirty="0"/>
              <a:t>возрасте от четырнадцати до шестнадцати лет - 2,5 часа, </a:t>
            </a:r>
            <a:endParaRPr lang="ru-RU" sz="2400" b="1" i="1" dirty="0" smtClean="0"/>
          </a:p>
          <a:p>
            <a:pPr marL="342900" indent="-342900" algn="l">
              <a:buFont typeface="Courier New" pitchFamily="49" charset="0"/>
              <a:buChar char="o"/>
            </a:pPr>
            <a:r>
              <a:rPr lang="ru-RU" sz="2400" b="1" i="1" dirty="0" smtClean="0"/>
              <a:t>в </a:t>
            </a:r>
            <a:r>
              <a:rPr lang="ru-RU" sz="2400" b="1" i="1" dirty="0"/>
              <a:t>возрасте от шестнадцати до восемнадцати лет - 4 часа</a:t>
            </a:r>
            <a:r>
              <a:rPr lang="ru-RU" sz="2400" b="1" i="1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xmlns="" val="36436725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BF96224-73A1-4F95-BC30-DAEDFB446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1343</Words>
  <Application>Microsoft Office PowerPoint</Application>
  <PresentationFormat>Произвольный</PresentationFormat>
  <Paragraphs>103</Paragraphs>
  <Slides>16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Нормативно-правовое регулирование временного трудоустройства несовершеннолетних граждан в возрасте от 14 до 18 лет в свободное от учебы время</vt:lpstr>
      <vt:lpstr>Динамика трудоустройства несовершеннолетних граждан за 2010 – 2015 годы</vt:lpstr>
      <vt:lpstr>Нормативными документами, регламентирующими труд несовершеннолетних являются: </vt:lpstr>
      <vt:lpstr>Возраст несовершеннолетних работников и другие условия, при наличии которых разрешается заключать с ними трудовой договор</vt:lpstr>
      <vt:lpstr>При организации временного трудоустройства несовершеннолетних граждан в свободное от учебы время, заключается с работником срочный трудовой договор.</vt:lpstr>
      <vt:lpstr>Оформление приема на работу</vt:lpstr>
      <vt:lpstr>Материальная ответственность </vt:lpstr>
      <vt:lpstr>Рабочее время и время отдыха</vt:lpstr>
      <vt:lpstr>Рабочее время и время отдыха</vt:lpstr>
      <vt:lpstr>Оплата труда</vt:lpstr>
      <vt:lpstr>Запрет или ограничения на применение труда несовершеннолетних работников</vt:lpstr>
      <vt:lpstr>Работы, к которым запрещается привлекать лиц, не достигших 18 лет, указаны в ст. 265 ТК РФ. К ним относятся:</vt:lpstr>
      <vt:lpstr>Слайд 13</vt:lpstr>
      <vt:lpstr>Слайд 14</vt:lpstr>
      <vt:lpstr>Расторжение трудового договора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2016-02-25T00:13:15Z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TC028952639991</vt:lpwstr>
  </property>
</Properties>
</file>